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3" r:id="rId5"/>
    <p:sldId id="257" r:id="rId6"/>
    <p:sldId id="258" r:id="rId7"/>
    <p:sldId id="259" r:id="rId8"/>
    <p:sldId id="262" r:id="rId9"/>
    <p:sldId id="265" r:id="rId10"/>
    <p:sldId id="267" r:id="rId11"/>
    <p:sldId id="261" r:id="rId12"/>
    <p:sldId id="266" r:id="rId13"/>
    <p:sldId id="260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36" d="100"/>
          <a:sy n="36" d="100"/>
        </p:scale>
        <p:origin x="9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4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9665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5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796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2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4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8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7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6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4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8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09300-5515-48A2-A8F0-BB0676E33753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E10160-2E2D-4C2A-BF55-74FDC8102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8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2insights.org/2021/01/05/cross-disciplinarity-illuminates-unknown-unknowns/comment-page-1/#comment-3050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Perspectives on Interdisciplinary SSAH Policy-Making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Rick Szostak</a:t>
            </a:r>
          </a:p>
          <a:p>
            <a:r>
              <a:rPr lang="en-US" dirty="0"/>
              <a:t>University of Alberta</a:t>
            </a:r>
          </a:p>
          <a:p>
            <a:r>
              <a:rPr lang="en-US" dirty="0"/>
              <a:t>College of Europe</a:t>
            </a:r>
          </a:p>
          <a:p>
            <a:r>
              <a:rPr lang="en-US" dirty="0"/>
              <a:t>Stronger Together Conference, Tervuren, BE, May 7,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17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Synergy between Specialized and Integrative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Integrative research integrates across phenomena, theories, and methods, drawing upon specialized research</a:t>
            </a:r>
          </a:p>
          <a:p>
            <a:r>
              <a:rPr lang="en-US" dirty="0"/>
              <a:t>Can then inform specialized researchers of the benefits of alternative phenomena, theories, and methods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want a more coherent social science, we will need something more than just strong disciplines.</a:t>
            </a:r>
          </a:p>
        </p:txBody>
      </p:sp>
    </p:spTree>
    <p:extLst>
      <p:ext uri="{BB962C8B-B14F-4D97-AF65-F5344CB8AC3E}">
        <p14:creationId xmlns:p14="http://schemas.microsoft.com/office/powerpoint/2010/main" val="1699408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Social Sciences did not divide the subject matter logically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2363" y="1811384"/>
            <a:ext cx="5165053" cy="423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667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Collaborating with other Human Scientists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and often vague terminology</a:t>
            </a:r>
          </a:p>
          <a:p>
            <a:r>
              <a:rPr lang="en-US" dirty="0"/>
              <a:t>Differences in epistemological outlook</a:t>
            </a:r>
          </a:p>
          <a:p>
            <a:r>
              <a:rPr lang="en-US" dirty="0"/>
              <a:t>Quantitative versus qualitative</a:t>
            </a:r>
          </a:p>
          <a:p>
            <a:r>
              <a:rPr lang="en-US" dirty="0"/>
              <a:t>Research impact (pros and cons)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17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Integrated Human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Map of Human Science (and a recognition that all subsystems are open)</a:t>
            </a:r>
          </a:p>
          <a:p>
            <a:r>
              <a:rPr lang="en-US" dirty="0"/>
              <a:t>Integrative research within and among disciplines (That is, we need to devote much more effort to tying the pieces together.)</a:t>
            </a:r>
          </a:p>
          <a:p>
            <a:r>
              <a:rPr lang="en-US" dirty="0"/>
              <a:t>Recognition that all theories and methods are imperfect; have compensating strengths</a:t>
            </a:r>
          </a:p>
          <a:p>
            <a:r>
              <a:rPr lang="en-US" dirty="0"/>
              <a:t>Clarity in terminology and expression</a:t>
            </a:r>
          </a:p>
          <a:p>
            <a:r>
              <a:rPr lang="en-US" dirty="0"/>
              <a:t>Constructive postmodernism</a:t>
            </a:r>
          </a:p>
          <a:p>
            <a:endParaRPr lang="en-US" dirty="0"/>
          </a:p>
          <a:p>
            <a:pPr marL="228600" indent="-228600">
              <a:spcBef>
                <a:spcPts val="0"/>
              </a:spcBef>
              <a:tabLst>
                <a:tab pos="-731520" algn="l"/>
                <a:tab pos="-457200" algn="l"/>
                <a:tab pos="0" algn="l"/>
                <a:tab pos="22860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686300" algn="l"/>
              </a:tabLst>
            </a:pPr>
            <a:r>
              <a:rPr lang="en-GB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Integrating the Human Sciences: Enhancing Cohesion and Progress across the Social Sciences and Humanities. </a:t>
            </a: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</a:rPr>
              <a:t>London: Routledge. 2023.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40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111161"/>
            <a:ext cx="8229600" cy="1181767"/>
          </a:xfrm>
        </p:spPr>
        <p:txBody>
          <a:bodyPr>
            <a:normAutofit fontScale="90000"/>
          </a:bodyPr>
          <a:lstStyle/>
          <a:p>
            <a:r>
              <a:rPr lang="en-US" dirty="0"/>
              <a:t>Some Recent Books   (5</a:t>
            </a:r>
            <a:r>
              <a:rPr lang="en-US" baseline="30000" dirty="0"/>
              <a:t>th</a:t>
            </a:r>
            <a:r>
              <a:rPr lang="en-US" dirty="0"/>
              <a:t> ed. in progress)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45425" y="6172201"/>
            <a:ext cx="2667000" cy="3421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Interdisciplinary Research - 4th Edition By Allen F Repko &amp; Rick Szostak  (Paperback) : Targ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17" y="2262145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954" y="2160589"/>
            <a:ext cx="3012662" cy="391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8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Integrating across SSAH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better transcend scholarly biases (every discipline has </a:t>
            </a:r>
            <a:r>
              <a:rPr lang="en-US" dirty="0" err="1"/>
              <a:t>favoured</a:t>
            </a:r>
            <a:r>
              <a:rPr lang="en-US" dirty="0"/>
              <a:t> theories, methods, and phenomena to study)</a:t>
            </a:r>
          </a:p>
          <a:p>
            <a:r>
              <a:rPr lang="en-US" dirty="0"/>
              <a:t>Will better identify side effects</a:t>
            </a:r>
          </a:p>
          <a:p>
            <a:r>
              <a:rPr lang="en-US" dirty="0"/>
              <a:t>Will better capture the complexity of policy challenges</a:t>
            </a:r>
          </a:p>
          <a:p>
            <a:r>
              <a:rPr lang="en-US" dirty="0"/>
              <a:t>Will better prepare us for instability and unknown unknowns</a:t>
            </a:r>
          </a:p>
          <a:p>
            <a:r>
              <a:rPr lang="en-US" dirty="0"/>
              <a:t>Will first evaluate disciplinary insights in a way that complements disciplinary evaluation, and then integrate the best ideas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Further Kind of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should then enhance ties between integrative scholars and policy-makers.</a:t>
            </a:r>
          </a:p>
          <a:p>
            <a:r>
              <a:rPr lang="en-US" dirty="0"/>
              <a:t>These should interact regularly so that academics know the challenges being faced, and can address these.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we need a sizeable body of integrative scholars in regular contact with policy-makers</a:t>
            </a:r>
          </a:p>
          <a:p>
            <a:endParaRPr lang="en-US" dirty="0"/>
          </a:p>
          <a:p>
            <a:r>
              <a:rPr lang="en-US" dirty="0"/>
              <a:t>See https://i2s.anu.edu.au/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3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skills of integrative scholars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also be useful in mediating among competing interests (and identifying their core interests and beliefs)</a:t>
            </a:r>
          </a:p>
          <a:p>
            <a:r>
              <a:rPr lang="en-US" dirty="0"/>
              <a:t>May also be useful in communicating policy proposals to diverse audiences</a:t>
            </a:r>
          </a:p>
          <a:p>
            <a:endParaRPr lang="en-US" dirty="0"/>
          </a:p>
          <a:p>
            <a:r>
              <a:rPr lang="en-US" dirty="0"/>
              <a:t>Are also invaluable when policies are later evaluated</a:t>
            </a:r>
          </a:p>
        </p:txBody>
      </p:sp>
    </p:spTree>
    <p:extLst>
      <p:ext uri="{BB962C8B-B14F-4D97-AF65-F5344CB8AC3E}">
        <p14:creationId xmlns:p14="http://schemas.microsoft.com/office/powerpoint/2010/main" val="106577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Interdisciplinarity and Instability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may not often need to understand how pandemics or wars affect economies, but it is sometimes really important.</a:t>
            </a:r>
          </a:p>
          <a:p>
            <a:r>
              <a:rPr lang="en-US" dirty="0"/>
              <a:t>More generally all disciplines tend to focus on the forces generating stability within subsystems: economic stability, cultural stability etc.</a:t>
            </a:r>
          </a:p>
          <a:p>
            <a:r>
              <a:rPr lang="en-US" dirty="0"/>
              <a:t>They all recognize instability but tend to treat sources of instability as exogenous.</a:t>
            </a:r>
          </a:p>
          <a:p>
            <a:r>
              <a:rPr lang="en-US" dirty="0"/>
              <a:t>Economics largely focuses on equilibria or constrained cycles. Even when we discuss growth we often theorize a very stable kind of growth.</a:t>
            </a:r>
          </a:p>
          <a:p>
            <a:r>
              <a:rPr lang="en-US" dirty="0"/>
              <a:t>Interdisciplinary analyses often try to grapple with change and instability.</a:t>
            </a:r>
          </a:p>
          <a:p>
            <a:r>
              <a:rPr lang="en-US" dirty="0"/>
              <a:t>We need to understand both stability and instability.</a:t>
            </a:r>
          </a:p>
          <a:p>
            <a:r>
              <a:rPr lang="en-GB" dirty="0"/>
              <a:t>“Stability, Instability, and Interdisciplinarity” </a:t>
            </a:r>
            <a:r>
              <a:rPr lang="en-US" i="1" dirty="0"/>
              <a:t>Issues in Interdisciplinary Studies.</a:t>
            </a:r>
            <a:r>
              <a:rPr lang="en-US" dirty="0"/>
              <a:t>35, 65-87, 2017.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2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historical transformations involves cross-disciplinary linkages. That is, economic transformations do not just have economic causes or effects.</a:t>
            </a:r>
          </a:p>
          <a:p>
            <a:r>
              <a:rPr lang="en-US" dirty="0"/>
              <a:t>Recognizing this, we should not expect the Great Depression to have been an entirely economic event. [There are very good reasons to blame much of it on the time path of technological innovation]</a:t>
            </a:r>
          </a:p>
          <a:p>
            <a:r>
              <a:rPr lang="en-US" dirty="0"/>
              <a:t>Looking forward we will be much better able to cope with the future if we explore cross-disciplinary linkages. </a:t>
            </a:r>
          </a:p>
          <a:p>
            <a:r>
              <a:rPr lang="en-US" dirty="0"/>
              <a:t>“Can examining cross-disciplinary interactions illuminate unknown unknowns?</a:t>
            </a:r>
            <a:r>
              <a:rPr lang="en-GB" dirty="0"/>
              <a:t> Integration and Implementation Sciences, January 2021 (blog post) </a:t>
            </a:r>
            <a:r>
              <a:rPr lang="en-GB" u="sng" dirty="0">
                <a:hlinkClick r:id="rId2"/>
              </a:rPr>
              <a:t>https://i2insights.org/2021/01/05/cross-disciplinarity-illuminates-unknown-unknowns/comment-page-1/#comment-30503</a:t>
            </a:r>
            <a:r>
              <a:rPr lang="en-GB" dirty="0"/>
              <a:t>  This was re-blogged in July 2023.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ea typeface="+mj-ea"/>
              </a:rPr>
              <a:t>Integration     (Requires creativity)</a:t>
            </a:r>
            <a:br>
              <a:rPr lang="en-US" dirty="0">
                <a:solidFill>
                  <a:schemeClr val="accent2"/>
                </a:solidFill>
                <a:ea typeface="+mj-ea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itchFamily="34" charset="-128"/>
              </a:rPr>
              <a:t>Strategies to achieve integration: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u="sng" dirty="0">
                <a:ea typeface="ＭＳ Ｐゴシック" pitchFamily="34" charset="-128"/>
              </a:rPr>
              <a:t>Redefinition:</a:t>
            </a:r>
            <a:r>
              <a:rPr lang="en-US" altLang="en-US" sz="2400" dirty="0">
                <a:ea typeface="ＭＳ Ｐゴシック" pitchFamily="34" charset="-128"/>
              </a:rPr>
              <a:t> Meanings of concepts are clarified.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u="sng" dirty="0">
                <a:ea typeface="ＭＳ Ｐゴシック" pitchFamily="34" charset="-128"/>
              </a:rPr>
              <a:t>Theory extension:</a:t>
            </a:r>
            <a:r>
              <a:rPr lang="en-US" altLang="en-US" sz="2400" dirty="0">
                <a:ea typeface="ＭＳ Ｐゴシック" pitchFamily="34" charset="-128"/>
              </a:rPr>
              <a:t> A theory is broadened in scope to envelop the concerns of other theories.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u="sng" dirty="0">
                <a:ea typeface="ＭＳ Ｐゴシック" pitchFamily="34" charset="-128"/>
              </a:rPr>
              <a:t>Organization:</a:t>
            </a:r>
            <a:r>
              <a:rPr lang="en-US" altLang="en-US" sz="2400" dirty="0">
                <a:ea typeface="ＭＳ Ｐゴシック" pitchFamily="34" charset="-128"/>
              </a:rPr>
              <a:t> Seemingly unrelated concepts are placed in some relationship or classification.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u="sng" dirty="0">
                <a:ea typeface="ＭＳ Ｐゴシック" pitchFamily="34" charset="-128"/>
              </a:rPr>
              <a:t>Transformation:</a:t>
            </a:r>
            <a:r>
              <a:rPr lang="en-US" altLang="en-US" sz="2400" dirty="0">
                <a:ea typeface="ＭＳ Ｐゴシック" pitchFamily="34" charset="-128"/>
              </a:rPr>
              <a:t> Opposing insights are placed on a continuum.</a:t>
            </a:r>
            <a:endParaRPr lang="en-US" altLang="en-US" sz="2400" u="sng" dirty="0"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0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Interdisciplinary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important to appreciate that interdisciplinary evaluation complements disciplinary evaluation.</a:t>
            </a:r>
          </a:p>
          <a:p>
            <a:r>
              <a:rPr lang="en-US" dirty="0"/>
              <a:t>Disciplinary referees and editors will ask whether disciplinary theory and method are properly applied.</a:t>
            </a:r>
          </a:p>
          <a:p>
            <a:r>
              <a:rPr lang="en-US" dirty="0"/>
              <a:t>Interdisciplinary analysis asks what alternative theories and methods might have found, whether disciplinary perspective guides results, and why results might differ across disciplines. [Students can find this empowering.]</a:t>
            </a:r>
          </a:p>
        </p:txBody>
      </p:sp>
    </p:spTree>
    <p:extLst>
      <p:ext uri="{BB962C8B-B14F-4D97-AF65-F5344CB8AC3E}">
        <p14:creationId xmlns:p14="http://schemas.microsoft.com/office/powerpoint/2010/main" val="3651510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a mutually supportive set of theories, methods, phenomena to study, and epistemological beliefs. This evolves slowly through time, and is reflected in a set of guidelines for hiring, promotion, publication.</a:t>
            </a:r>
          </a:p>
          <a:p>
            <a:endParaRPr lang="en-US" dirty="0"/>
          </a:p>
          <a:p>
            <a:r>
              <a:rPr lang="en-US" dirty="0"/>
              <a:t>The rise of behavioral and experimental economics shows how evolution can involve a new coherent set.</a:t>
            </a:r>
          </a:p>
        </p:txBody>
      </p:sp>
    </p:spTree>
    <p:extLst>
      <p:ext uri="{BB962C8B-B14F-4D97-AF65-F5344CB8AC3E}">
        <p14:creationId xmlns:p14="http://schemas.microsoft.com/office/powerpoint/2010/main" val="416520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795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Arial Narrow</vt:lpstr>
      <vt:lpstr>Times New Roman</vt:lpstr>
      <vt:lpstr>Trebuchet MS</vt:lpstr>
      <vt:lpstr>Wingdings 3</vt:lpstr>
      <vt:lpstr>Facet</vt:lpstr>
      <vt:lpstr>Perspectives on Interdisciplinary SSAH Policy-Making</vt:lpstr>
      <vt:lpstr>Integrating across SSAH</vt:lpstr>
      <vt:lpstr>A Further Kind of Integration</vt:lpstr>
      <vt:lpstr>The skills of integrative scholars</vt:lpstr>
      <vt:lpstr>Interdisciplinarity and Instability</vt:lpstr>
      <vt:lpstr>Historical Transformations</vt:lpstr>
      <vt:lpstr>Integration     (Requires creativity) </vt:lpstr>
      <vt:lpstr>Interdisciplinary Evaluation</vt:lpstr>
      <vt:lpstr>Disciplines</vt:lpstr>
      <vt:lpstr>Synergy between Specialized and Integrative Research</vt:lpstr>
      <vt:lpstr>The Social Sciences did not divide the subject matter logically</vt:lpstr>
      <vt:lpstr>Challenges in Collaborating with other Human Scientists</vt:lpstr>
      <vt:lpstr>An Integrated Human Science</vt:lpstr>
      <vt:lpstr>Some Recent Books   (5th ed. in progress)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Perspectives on Interdisciplinary SSH Policy-Making</dc:title>
  <dc:creator>rszostak</dc:creator>
  <cp:lastModifiedBy>IBEAS Maria</cp:lastModifiedBy>
  <cp:revision>11</cp:revision>
  <dcterms:created xsi:type="dcterms:W3CDTF">2024-04-16T18:39:41Z</dcterms:created>
  <dcterms:modified xsi:type="dcterms:W3CDTF">2024-05-03T18:04:54Z</dcterms:modified>
</cp:coreProperties>
</file>